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85" r:id="rId2"/>
    <p:sldId id="257" r:id="rId3"/>
    <p:sldId id="290" r:id="rId4"/>
    <p:sldId id="292" r:id="rId5"/>
    <p:sldId id="278" r:id="rId6"/>
    <p:sldId id="277" r:id="rId7"/>
    <p:sldId id="291" r:id="rId8"/>
    <p:sldId id="288" r:id="rId9"/>
    <p:sldId id="293" r:id="rId10"/>
    <p:sldId id="294" r:id="rId11"/>
    <p:sldId id="284" r:id="rId12"/>
    <p:sldId id="273" r:id="rId13"/>
    <p:sldId id="306" r:id="rId14"/>
    <p:sldId id="296" r:id="rId15"/>
    <p:sldId id="302" r:id="rId16"/>
    <p:sldId id="303" r:id="rId17"/>
    <p:sldId id="304" r:id="rId18"/>
    <p:sldId id="299" r:id="rId19"/>
    <p:sldId id="297" r:id="rId20"/>
    <p:sldId id="300" r:id="rId21"/>
    <p:sldId id="301" r:id="rId22"/>
    <p:sldId id="295" r:id="rId23"/>
    <p:sldId id="268" r:id="rId24"/>
    <p:sldId id="305" r:id="rId25"/>
    <p:sldId id="274" r:id="rId26"/>
    <p:sldId id="270" r:id="rId27"/>
    <p:sldId id="269" r:id="rId28"/>
    <p:sldId id="272" r:id="rId29"/>
    <p:sldId id="275" r:id="rId30"/>
    <p:sldId id="283" r:id="rId31"/>
    <p:sldId id="259" r:id="rId32"/>
    <p:sldId id="260" r:id="rId33"/>
    <p:sldId id="271" r:id="rId34"/>
    <p:sldId id="261" r:id="rId35"/>
    <p:sldId id="262" r:id="rId36"/>
    <p:sldId id="263" r:id="rId37"/>
    <p:sldId id="264" r:id="rId38"/>
    <p:sldId id="265" r:id="rId39"/>
    <p:sldId id="276" r:id="rId40"/>
    <p:sldId id="289" r:id="rId41"/>
    <p:sldId id="266" r:id="rId42"/>
    <p:sldId id="287" r:id="rId43"/>
    <p:sldId id="279" r:id="rId44"/>
    <p:sldId id="280" r:id="rId45"/>
    <p:sldId id="282" r:id="rId46"/>
    <p:sldId id="28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3"/>
    <p:restoredTop sz="89764"/>
  </p:normalViewPr>
  <p:slideViewPr>
    <p:cSldViewPr snapToGrid="0" snapToObjects="1">
      <p:cViewPr>
        <p:scale>
          <a:sx n="125" d="100"/>
          <a:sy n="125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AD848-36FE-6B42-BF2C-8496DCF6A73B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E9AC1-B140-4D42-998D-DC14B3808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5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up doe?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morning I’m going to talk about a very practical set of topics - in particular </a:t>
            </a:r>
            <a:r>
              <a:rPr lang="en-US" baseline="0" dirty="0" err="1" smtClean="0"/>
              <a:t>opend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</a:t>
            </a:r>
            <a:r>
              <a:rPr lang="en-US" baseline="0" dirty="0" smtClean="0"/>
              <a:t> and data publishing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can take this approach to fair data across a number of different sectors</a:t>
            </a:r>
            <a:r>
              <a:rPr lang="is-IS" dirty="0" smtClean="0"/>
              <a:t>… for instance – Open</a:t>
            </a:r>
            <a:r>
              <a:rPr lang="is-IS" baseline="0" dirty="0" smtClean="0"/>
              <a:t> Data in Sosical science in ICPSR...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6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2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PPF </a:t>
            </a:r>
          </a:p>
          <a:p>
            <a:endParaRPr lang="en-US" dirty="0" smtClean="0"/>
          </a:p>
          <a:p>
            <a:r>
              <a:rPr lang="en-US" dirty="0" smtClean="0"/>
              <a:t>DDF</a:t>
            </a:r>
          </a:p>
          <a:p>
            <a:endParaRPr lang="en-US" dirty="0" smtClean="0"/>
          </a:p>
          <a:p>
            <a:r>
              <a:rPr lang="en-US" dirty="0" smtClean="0"/>
              <a:t>Standard Deposit</a:t>
            </a:r>
            <a:r>
              <a:rPr lang="en-US" baseline="0" dirty="0" smtClean="0"/>
              <a:t> agreement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28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At</a:t>
            </a:r>
            <a:r>
              <a:rPr lang="en-US" b="1" baseline="0" dirty="0" smtClean="0"/>
              <a:t> each step – our curation team works with data depositors to ensure that the permission they have to archive material is correct</a:t>
            </a:r>
            <a:r>
              <a:rPr lang="is-IS" b="1" baseline="0" dirty="0" smtClean="0"/>
              <a:t>… </a:t>
            </a:r>
          </a:p>
          <a:p>
            <a:endParaRPr lang="is-IS" b="1" baseline="0" dirty="0" smtClean="0"/>
          </a:p>
          <a:p>
            <a:r>
              <a:rPr lang="is-IS" b="1" baseline="0" dirty="0" smtClean="0"/>
              <a:t>That items they may want to deposit are not going to expose information about the subjects they have studied...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66BFF-8581-5845-8FFF-CA3EBAB8A36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01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Role-based</a:t>
            </a:r>
            <a:r>
              <a:rPr lang="en-US" baseline="0" dirty="0" smtClean="0"/>
              <a:t> permissions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FAIR principles</a:t>
            </a:r>
            <a:r>
              <a:rPr lang="is-IS" baseline="0" dirty="0" smtClean="0"/>
              <a:t>… 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We make data collections Findable by publishing proect information pages like this... </a:t>
            </a:r>
            <a:r>
              <a:rPr lang="en-US" baseline="0" dirty="0" smtClean="0"/>
              <a:t>E</a:t>
            </a:r>
            <a:r>
              <a:rPr lang="is-IS" baseline="0" dirty="0" smtClean="0"/>
              <a:t>xpsoign basic metadata about a project... 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We make data interpoperable in that we post plain text, open formats of all files that submitted to QDR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But like the HathiTrust - we do resitrct access to the actual files themselves... </a:t>
            </a:r>
            <a:r>
              <a:rPr lang="en-US" baseline="0" dirty="0" smtClean="0"/>
              <a:t>I</a:t>
            </a:r>
            <a:r>
              <a:rPr lang="is-IS" baseline="0" dirty="0" smtClean="0"/>
              <a:t>n particular we create what we call role-based permission strutures – that are established by data depositors saying who should have access, when, and under what circumstances... 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So for instance – this is a project by tyler boas – a soscial scientist at Princeton. He deposited this dataset with us as a supplement to a journal publication... </a:t>
            </a:r>
            <a:r>
              <a:rPr lang="en-US" baseline="0" dirty="0" smtClean="0"/>
              <a:t>H</a:t>
            </a:r>
            <a:r>
              <a:rPr lang="is-IS" baseline="0" dirty="0" smtClean="0"/>
              <a:t>e wanted the reviewers of his manuscript to be able to view and access this data... </a:t>
            </a:r>
            <a:r>
              <a:rPr lang="en-US" baseline="0" dirty="0" smtClean="0"/>
              <a:t>B</a:t>
            </a:r>
            <a:r>
              <a:rPr lang="is-IS" baseline="0" dirty="0" smtClean="0"/>
              <a:t>ut he did not want anyone else to be able to download the data without contacting him first... </a:t>
            </a:r>
            <a:r>
              <a:rPr lang="en-US" baseline="0" dirty="0" smtClean="0"/>
              <a:t>S</a:t>
            </a:r>
            <a:r>
              <a:rPr lang="is-IS" baseline="0" dirty="0" smtClean="0"/>
              <a:t>o we establsih role based permissions that say who can play what role... Maybe Stephen can play the reiviewer role and he can download alll data.... </a:t>
            </a:r>
            <a:r>
              <a:rPr lang="en-US" baseline="0" dirty="0" smtClean="0"/>
              <a:t>M</a:t>
            </a:r>
            <a:r>
              <a:rPr lang="is-IS" baseline="0" dirty="0" smtClean="0"/>
              <a:t>aybe Eleanor plays a general user role and she has to contact Tyler before she can download the dataset.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66BFF-8581-5845-8FFF-CA3EBAB8A36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1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REMMBER that</a:t>
            </a:r>
            <a:r>
              <a:rPr lang="en-US" baseline="0" dirty="0" smtClean="0"/>
              <a:t> FAIR data requires Findable Accessible Interoperable.. And Reusable</a:t>
            </a:r>
            <a:r>
              <a:rPr lang="is-IS" baseline="0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 QDR – we also provide </a:t>
            </a:r>
            <a:r>
              <a:rPr lang="en-US" dirty="0" err="1" smtClean="0"/>
              <a:t>resuable</a:t>
            </a:r>
            <a:r>
              <a:rPr lang="en-US" baseline="0" dirty="0" smtClean="0"/>
              <a:t> data in a few manual forms</a:t>
            </a:r>
            <a:r>
              <a:rPr lang="is-IS" baseline="0" dirty="0" smtClean="0"/>
              <a:t>… </a:t>
            </a:r>
          </a:p>
          <a:p>
            <a:r>
              <a:rPr lang="is-IS" baseline="0" dirty="0" smtClean="0"/>
              <a:t>When we have data that contain personally idnetifiable information... </a:t>
            </a:r>
            <a:r>
              <a:rPr lang="en-US" baseline="0" dirty="0" smtClean="0"/>
              <a:t>S</a:t>
            </a:r>
            <a:r>
              <a:rPr lang="is-IS" baseline="0" dirty="0" smtClean="0"/>
              <a:t>uch as the names, addresses, phone numbers etc. </a:t>
            </a:r>
            <a:r>
              <a:rPr lang="en-US" baseline="0" dirty="0" smtClean="0"/>
              <a:t>O</a:t>
            </a:r>
            <a:r>
              <a:rPr lang="is-IS" baseline="0" dirty="0" smtClean="0"/>
              <a:t>f individuals we manually strip those out or redact them... For instance – in this transcript we see Bario – the neighborhood of this individual has been altered so that the person cannot be identified...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66BFF-8581-5845-8FFF-CA3EBAB8A36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5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also help make data inaccessible</a:t>
            </a:r>
            <a:r>
              <a:rPr lang="is-IS" baseline="0" dirty="0" smtClean="0"/>
              <a:t>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</a:t>
            </a:r>
            <a:r>
              <a:rPr lang="is-IS" baseline="0" dirty="0" smtClean="0"/>
              <a:t>or some of our depositors who transfer management of their data to QDR – they are required by law to delete any other copies...so we have a few tools and protocols which we use to help depositors make sure they have properly deleted al data from their machines...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/>
              <a:t>PAUSSE FOR QUESTIONS...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66BFF-8581-5845-8FFF-CA3EBAB8A36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5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Imma</a:t>
            </a:r>
            <a:r>
              <a:rPr lang="en-US" dirty="0" smtClean="0"/>
              <a:t> shift gears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5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publication we can think about building off a base of raw data</a:t>
            </a:r>
            <a:r>
              <a:rPr lang="is-IS" dirty="0" smtClean="0"/>
              <a:t>… </a:t>
            </a:r>
          </a:p>
          <a:p>
            <a:endParaRPr lang="is-IS" dirty="0" smtClean="0"/>
          </a:p>
          <a:p>
            <a:r>
              <a:rPr lang="is-IS" dirty="0" smtClean="0"/>
              <a:t>At highest level we may have publications such as a jorunal article with</a:t>
            </a:r>
            <a:r>
              <a:rPr lang="is-IS" baseline="0" dirty="0" smtClean="0"/>
              <a:t> underlying data published on the web...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3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this</a:t>
            </a:r>
            <a:r>
              <a:rPr lang="en-US" baseline="0" dirty="0" smtClean="0"/>
              <a:t> concept from the example of </a:t>
            </a:r>
            <a:r>
              <a:rPr lang="en-US" baseline="0" dirty="0" err="1" smtClean="0"/>
              <a:t>HathiTRUST</a:t>
            </a:r>
            <a:r>
              <a:rPr lang="en-US" baseline="0" dirty="0" smtClean="0"/>
              <a:t> that we’ve talked about yesterday</a:t>
            </a:r>
            <a:r>
              <a:rPr lang="is-IS" baseline="0" dirty="0" smtClean="0"/>
              <a:t>….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overview will look something like this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12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Publishing data on the </a:t>
            </a:r>
            <a:r>
              <a:rPr lang="en-US" dirty="0" err="1" smtClean="0"/>
              <a:t>wEB</a:t>
            </a:r>
            <a:r>
              <a:rPr lang="en-US" dirty="0" smtClean="0"/>
              <a:t> – a</a:t>
            </a:r>
            <a:r>
              <a:rPr lang="en-US" baseline="0" dirty="0" smtClean="0"/>
              <a:t> set of recommendations from the World Wide Web Consortium – making </a:t>
            </a:r>
            <a:r>
              <a:rPr lang="en-US" baseline="0" dirty="0" err="1" smtClean="0"/>
              <a:t>stnadrds</a:t>
            </a:r>
            <a:r>
              <a:rPr lang="en-US" baseline="0" dirty="0" smtClean="0"/>
              <a:t> for the web</a:t>
            </a:r>
            <a:r>
              <a:rPr lang="is-IS" baseline="0" dirty="0" smtClean="0"/>
              <a:t>…. </a:t>
            </a:r>
          </a:p>
          <a:p>
            <a:endParaRPr lang="is-IS" baseline="0" dirty="0" smtClean="0"/>
          </a:p>
          <a:p>
            <a:r>
              <a:rPr lang="is-IS" baseline="0" dirty="0" smtClean="0"/>
              <a:t>They desribe three forms of data publication... </a:t>
            </a:r>
            <a:r>
              <a:rPr lang="en-US" baseline="0" dirty="0" smtClean="0"/>
              <a:t>A</a:t>
            </a:r>
            <a:r>
              <a:rPr lang="is-IS" baseline="0" dirty="0" smtClean="0"/>
              <a:t>nd one mechanism for certification of a data publisher...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85132-9832-7F44-868B-BDCD6E86D3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62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</a:t>
            </a:r>
            <a:r>
              <a:rPr lang="is-IS" dirty="0" smtClean="0"/>
              <a:t>…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smtClean="0"/>
              <a:t>is good about this</a:t>
            </a:r>
            <a:r>
              <a:rPr lang="en-US" baseline="0" dirty="0" smtClean="0"/>
              <a:t> … 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Discoverable – lots of information, customizable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bad about this approach…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incredibly labor intensive, takes much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85132-9832-7F44-868B-BDCD6E86D3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1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Third</a:t>
            </a:r>
            <a:r>
              <a:rPr lang="is-IS" dirty="0" smtClean="0"/>
              <a:t>… </a:t>
            </a:r>
          </a:p>
          <a:p>
            <a:endParaRPr lang="is-IS" dirty="0" smtClean="0"/>
          </a:p>
          <a:p>
            <a:r>
              <a:rPr lang="is-IS" dirty="0" smtClean="0"/>
              <a:t>Probably the best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83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Cenral</a:t>
            </a:r>
            <a:r>
              <a:rPr lang="en-US" dirty="0" smtClean="0"/>
              <a:t>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43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Central to all publishing of data</a:t>
            </a:r>
            <a:r>
              <a:rPr lang="en-US" baseline="0" dirty="0" smtClean="0"/>
              <a:t> is the ability 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 identify  - that is pick </a:t>
            </a:r>
            <a:r>
              <a:rPr lang="en-US" baseline="0" dirty="0" err="1" smtClean="0"/>
              <a:t>sutff</a:t>
            </a:r>
            <a:r>
              <a:rPr lang="en-US" baseline="0" dirty="0" smtClean="0"/>
              <a:t> out – and reliably locate stuff on the web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27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link rot and content drift</a:t>
            </a:r>
          </a:p>
          <a:p>
            <a:endParaRPr lang="en-US" dirty="0" smtClean="0"/>
          </a:p>
          <a:p>
            <a:r>
              <a:rPr lang="en-US" dirty="0" smtClean="0"/>
              <a:t>combination of link rot and content drift to which references to web resources included in Science, Technology, and Medicine (STM) articles are subject. 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9233A-916A-5744-A9BC-3EF587F5A9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2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identifiers help</a:t>
            </a:r>
            <a:r>
              <a:rPr lang="en-US" baseline="0" dirty="0" smtClean="0"/>
              <a:t> to do a few things like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61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Spend time talking about what the </a:t>
            </a:r>
            <a:r>
              <a:rPr lang="en-US" dirty="0" err="1" smtClean="0"/>
              <a:t>doi</a:t>
            </a:r>
            <a:r>
              <a:rPr lang="en-US" dirty="0" smtClean="0"/>
              <a:t> does</a:t>
            </a:r>
          </a:p>
          <a:p>
            <a:endParaRPr lang="en-US" dirty="0" smtClean="0"/>
          </a:p>
          <a:p>
            <a:r>
              <a:rPr lang="en-US" dirty="0" smtClean="0"/>
              <a:t>It resolves</a:t>
            </a:r>
            <a:r>
              <a:rPr lang="en-US" baseline="0" dirty="0" smtClean="0"/>
              <a:t> to a landing page… and even though the </a:t>
            </a:r>
            <a:r>
              <a:rPr lang="en-US" baseline="0" dirty="0" err="1" smtClean="0"/>
              <a:t>resorce</a:t>
            </a:r>
            <a:r>
              <a:rPr lang="en-US" baseline="0" dirty="0" smtClean="0"/>
              <a:t> might change, the </a:t>
            </a:r>
            <a:r>
              <a:rPr lang="en-US" baseline="0" dirty="0" err="1" smtClean="0"/>
              <a:t>doi</a:t>
            </a:r>
            <a:r>
              <a:rPr lang="en-US" baseline="0" dirty="0" smtClean="0"/>
              <a:t> doesn’t – so we can move </a:t>
            </a:r>
            <a:r>
              <a:rPr lang="en-US" baseline="0" dirty="0" err="1" smtClean="0"/>
              <a:t>doi</a:t>
            </a:r>
            <a:r>
              <a:rPr lang="en-US" baseline="0" dirty="0" smtClean="0"/>
              <a:t> to continue to point at the resource… (I obviously do not know how this works) </a:t>
            </a:r>
          </a:p>
          <a:p>
            <a:endParaRPr lang="en-US" baseline="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9233A-916A-5744-A9BC-3EF587F5A9D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71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2012 study</a:t>
            </a:r>
            <a:r>
              <a:rPr lang="en-US" baseline="0" dirty="0" smtClean="0"/>
              <a:t> that looked at the coverage – (in short, very poor)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85132-9832-7F44-868B-BDCD6E86D3C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open data – I particularly like this set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definitons</a:t>
            </a:r>
            <a:r>
              <a:rPr lang="en-US" baseline="0" dirty="0" smtClean="0"/>
              <a:t> – 1. What is open? 2. What is open data?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ways to establish or </a:t>
            </a:r>
            <a:r>
              <a:rPr lang="en-US" dirty="0" err="1" smtClean="0"/>
              <a:t>gurantee</a:t>
            </a:r>
            <a:r>
              <a:rPr lang="en-US" dirty="0" smtClean="0"/>
              <a:t> open data are through licenses which attach to a</a:t>
            </a:r>
            <a:r>
              <a:rPr lang="en-US" baseline="0" dirty="0" smtClean="0"/>
              <a:t> resource</a:t>
            </a:r>
            <a:r>
              <a:rPr lang="is-IS" baseline="0" dirty="0" smtClean="0"/>
              <a:t>…. </a:t>
            </a:r>
          </a:p>
          <a:p>
            <a:endParaRPr lang="is-IS" baseline="0" dirty="0" smtClean="0"/>
          </a:p>
          <a:p>
            <a:r>
              <a:rPr lang="en-US" baseline="0" dirty="0" smtClean="0"/>
              <a:t>T</a:t>
            </a:r>
            <a:r>
              <a:rPr lang="is-IS" baseline="0" dirty="0" smtClean="0"/>
              <a:t>ypically a license  creates protection for the intellectual property of an individual by setting up how and in what ways those resources can be used... </a:t>
            </a:r>
          </a:p>
          <a:p>
            <a:endParaRPr lang="is-IS" baseline="0" dirty="0" smtClean="0"/>
          </a:p>
          <a:p>
            <a:r>
              <a:rPr lang="is-IS" baseline="0" dirty="0" smtClean="0"/>
              <a:t>So it is important to note that  - data – that is facts that exist about the world – cannot generally be copyrighted... </a:t>
            </a:r>
            <a:r>
              <a:rPr lang="en-US" baseline="0" dirty="0" smtClean="0"/>
              <a:t>H</a:t>
            </a:r>
            <a:r>
              <a:rPr lang="is-IS" baseline="0" dirty="0" smtClean="0"/>
              <a:t>owever, structured information like databases – or as Doc D desribed the HathiTrust collection – can and do have some different proections... </a:t>
            </a:r>
          </a:p>
          <a:p>
            <a:endParaRPr lang="is-IS" baseline="0" dirty="0" smtClean="0"/>
          </a:p>
          <a:p>
            <a:r>
              <a:rPr lang="is-IS" baseline="0" dirty="0" smtClean="0"/>
              <a:t>In the USA – we have what is known as a sweat of the brow doctorine...  </a:t>
            </a:r>
            <a:r>
              <a:rPr lang="en-US" baseline="0" dirty="0" smtClean="0"/>
              <a:t>T</a:t>
            </a:r>
            <a:r>
              <a:rPr lang="is-IS" baseline="0" dirty="0" smtClean="0"/>
              <a:t>his was established in case law which pitted a a phone company vs a phone book publisher...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In the EU – there is a very similar set of laws – that provides copyright protections for database creators where there is substnatial work in the selection, arrangement or processing of its contents...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64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 general</a:t>
            </a:r>
            <a:r>
              <a:rPr lang="en-US" baseline="0" dirty="0" smtClean="0"/>
              <a:t> list of licenses which can be attached to Open Data sets</a:t>
            </a:r>
            <a:r>
              <a:rPr lang="is-IS" baseline="0" dirty="0" smtClean="0"/>
              <a:t>… You see that most have some distinction between four dimmensions... </a:t>
            </a:r>
          </a:p>
          <a:p>
            <a:endParaRPr lang="is-IS" baseline="0" dirty="0" smtClean="0"/>
          </a:p>
          <a:p>
            <a:r>
              <a:rPr lang="is-IS" baseline="0" dirty="0" smtClean="0"/>
              <a:t>Attirbution, share alike... </a:t>
            </a:r>
            <a:r>
              <a:rPr lang="en-US" baseline="0" dirty="0" smtClean="0"/>
              <a:t>N</a:t>
            </a:r>
            <a:r>
              <a:rPr lang="is-IS" baseline="0" dirty="0" smtClean="0"/>
              <a:t>on-commercial use... </a:t>
            </a:r>
            <a:r>
              <a:rPr lang="en-US" baseline="0" dirty="0" smtClean="0"/>
              <a:t>A</a:t>
            </a:r>
            <a:r>
              <a:rPr lang="is-IS" baseline="0" dirty="0" smtClean="0"/>
              <a:t>nd no derivative works...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39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others</a:t>
            </a:r>
            <a:r>
              <a:rPr lang="is-IS" dirty="0" smtClean="0"/>
              <a:t>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real world</a:t>
            </a:r>
            <a:r>
              <a:rPr lang="is-IS" dirty="0" smtClean="0"/>
              <a:t>… </a:t>
            </a:r>
          </a:p>
          <a:p>
            <a:endParaRPr lang="is-IS" dirty="0" smtClean="0"/>
          </a:p>
          <a:p>
            <a:r>
              <a:rPr lang="is-IS" dirty="0" smtClean="0"/>
              <a:t>Our good friends at</a:t>
            </a:r>
            <a:r>
              <a:rPr lang="is-IS" baseline="0" dirty="0" smtClean="0"/>
              <a:t> the university of Illinois... </a:t>
            </a:r>
          </a:p>
          <a:p>
            <a:endParaRPr lang="is-IS" baseline="0" dirty="0" smtClean="0"/>
          </a:p>
          <a:p>
            <a:r>
              <a:rPr lang="is-IS" baseline="0" dirty="0" smtClean="0"/>
              <a:t>CC0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1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advantages to publishing</a:t>
            </a:r>
            <a:r>
              <a:rPr lang="en-US" baseline="0" dirty="0" smtClean="0"/>
              <a:t> open data – for instance a very clever study in 2013 by my colleague Heather </a:t>
            </a:r>
            <a:r>
              <a:rPr lang="en-US" baseline="0" dirty="0" err="1" smtClean="0"/>
              <a:t>piwowar</a:t>
            </a:r>
            <a:r>
              <a:rPr lang="en-US" baseline="0" dirty="0" smtClean="0"/>
              <a:t> – showed that papers making their </a:t>
            </a:r>
            <a:r>
              <a:rPr lang="en-US" baseline="0" dirty="0" err="1" smtClean="0"/>
              <a:t>underlyng</a:t>
            </a:r>
            <a:r>
              <a:rPr lang="en-US" baseline="0" dirty="0" smtClean="0"/>
              <a:t> data available receive almost 9% more citations that similar studies without open data</a:t>
            </a:r>
            <a:r>
              <a:rPr lang="is-IS" baseline="0" dirty="0" smtClean="0"/>
              <a:t>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making distinctions between open vs closed</a:t>
            </a:r>
            <a:r>
              <a:rPr lang="is-IS" dirty="0" smtClean="0"/>
              <a:t>… I think its much more useful to think about data being FAIR </a:t>
            </a:r>
            <a:r>
              <a:rPr lang="is-IS" baseline="0" dirty="0" smtClean="0"/>
              <a:t> - that is Findable, Accessible, Interoperable, and Reusable... This avoids making distnictions about how fair data can be achieved... </a:t>
            </a:r>
            <a:r>
              <a:rPr lang="en-US" baseline="0" dirty="0" smtClean="0"/>
              <a:t>F</a:t>
            </a:r>
            <a:r>
              <a:rPr lang="is-IS" baseline="0" dirty="0" smtClean="0"/>
              <a:t>or instance... The HathiTrust makes data findable, interoperabile and resuable... </a:t>
            </a:r>
            <a:r>
              <a:rPr lang="en-US" baseline="0" dirty="0" smtClean="0"/>
              <a:t>B</a:t>
            </a:r>
            <a:r>
              <a:rPr lang="is-IS" baseline="0" dirty="0" smtClean="0"/>
              <a:t>ut has restrictions on the way that data are accessed as a result of their being copyright restrictuions...  Fair DATA we can think as having some varitation of adherence to these four dimmenions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E9AC1-B140-4D42-998D-DC14B38084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1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2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1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1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8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6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6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3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5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66919-D679-8143-A37F-920DB65F44FE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C8037-DF93-9347-AB66-726456FB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2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://apr.sagepub.com/content/42/1/6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10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tiff"/><Relationship Id="rId8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law.com/source/17usc/101.html#compilation" TargetMode="External"/><Relationship Id="rId4" Type="http://schemas.openxmlformats.org/officeDocument/2006/relationships/hyperlink" Target="http://www.bitlaw.com/source/17usc/103.html#(b)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Open Data +</a:t>
            </a:r>
            <a:br>
              <a:rPr lang="en-US" b="1" dirty="0" smtClean="0"/>
            </a:br>
            <a:r>
              <a:rPr lang="en-US" b="1" dirty="0" smtClean="0"/>
              <a:t>Data </a:t>
            </a:r>
            <a:r>
              <a:rPr lang="en-US" b="1" dirty="0" smtClean="0"/>
              <a:t>Publishing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Data-Driven Scholarship Institute</a:t>
            </a:r>
          </a:p>
          <a:p>
            <a:r>
              <a:rPr lang="en-US" dirty="0" smtClean="0"/>
              <a:t>Hong Kong University </a:t>
            </a:r>
          </a:p>
          <a:p>
            <a:r>
              <a:rPr lang="en-US" dirty="0" smtClean="0"/>
              <a:t>Nicholas Weber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16" y="5403453"/>
            <a:ext cx="846880" cy="583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49" y="5403453"/>
            <a:ext cx="3271838" cy="5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data sources can’t be completely “OPEN”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Copyright restrictions: </a:t>
            </a:r>
            <a:r>
              <a:rPr lang="en-US" dirty="0" err="1" smtClean="0"/>
              <a:t>HathiTrust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Confidential subjects / personal privacy :  </a:t>
            </a:r>
            <a:r>
              <a:rPr lang="en-US" dirty="0" err="1" smtClean="0"/>
              <a:t>QualiBank</a:t>
            </a:r>
            <a:r>
              <a:rPr lang="en-US" dirty="0" smtClean="0"/>
              <a:t> in UK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Data Sharing agreements: </a:t>
            </a:r>
            <a:r>
              <a:rPr lang="en-US" dirty="0" err="1" smtClean="0"/>
              <a:t>EpiGen</a:t>
            </a:r>
            <a:r>
              <a:rPr lang="en-US" dirty="0"/>
              <a:t> </a:t>
            </a:r>
            <a:r>
              <a:rPr lang="en-US" dirty="0" smtClean="0"/>
              <a:t>or Correlates of WAR project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840" y="4988877"/>
            <a:ext cx="10515600" cy="1554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Findable</a:t>
            </a:r>
            <a:r>
              <a:rPr lang="en-US" dirty="0"/>
              <a:t>, Accessible, Interoperable and Reusable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01600"/>
            <a:ext cx="9575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99" y="3589742"/>
            <a:ext cx="4795078" cy="29486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320800"/>
            <a:ext cx="4257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Academic, Private Sector, and Public Sector </a:t>
            </a:r>
            <a:r>
              <a:rPr lang="en-US" sz="2800" dirty="0" smtClean="0"/>
              <a:t>open data</a:t>
            </a:r>
            <a:r>
              <a:rPr lang="is-IS" sz="2800" dirty="0" smtClean="0"/>
              <a:t>…</a:t>
            </a:r>
            <a:endParaRPr lang="en-US" sz="2800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9" y="3742142"/>
            <a:ext cx="5693841" cy="2353786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1" y="81280"/>
            <a:ext cx="5489346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2966085"/>
            <a:ext cx="10515600" cy="1325563"/>
          </a:xfrm>
        </p:spPr>
        <p:txBody>
          <a:bodyPr/>
          <a:lstStyle/>
          <a:p>
            <a:r>
              <a:rPr lang="en-US" dirty="0" smtClean="0"/>
              <a:t>Short Case Study: Open Data in Sensitive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3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" y="1835785"/>
            <a:ext cx="10515600" cy="4351338"/>
          </a:xfrm>
        </p:spPr>
        <p:txBody>
          <a:bodyPr/>
          <a:lstStyle/>
          <a:p>
            <a:r>
              <a:rPr lang="en-US" dirty="0" smtClean="0"/>
              <a:t>Opened in 2014</a:t>
            </a:r>
          </a:p>
          <a:p>
            <a:endParaRPr lang="en-US" dirty="0" smtClean="0"/>
          </a:p>
          <a:p>
            <a:r>
              <a:rPr lang="en-US" dirty="0" smtClean="0"/>
              <a:t>Mission: To provide access to resources and materials underlying mixed methods, and qualitative research, and develop tools to help qualitative scholars protect privacy and confidentiality of subjects while simultaneously sharing their data. </a:t>
            </a:r>
          </a:p>
          <a:p>
            <a:endParaRPr lang="en-US" dirty="0"/>
          </a:p>
          <a:p>
            <a:r>
              <a:rPr lang="en-US" dirty="0" smtClean="0"/>
              <a:t>Collaborators at Syracuse University, Georgetown University and the University of Washington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821" y1="35028" x2="35821" y2="35028"/>
                        <a14:foregroundMark x1="66604" y1="36441" x2="66604" y2="36441"/>
                        <a14:foregroundMark x1="57649" y1="68362" x2="57649" y2="68362"/>
                        <a14:foregroundMark x1="59142" y1="62429" x2="59142" y2="62429"/>
                        <a14:foregroundMark x1="53172" y1="61582" x2="53172" y2="61582"/>
                        <a14:foregroundMark x1="49067" y1="61582" x2="49067" y2="61582"/>
                        <a14:foregroundMark x1="43284" y1="62147" x2="43284" y2="62147"/>
                        <a14:foregroundMark x1="33582" y1="63842" x2="33582" y2="63842"/>
                        <a14:foregroundMark x1="37500" y1="62994" x2="37500" y2="62994"/>
                        <a14:foregroundMark x1="29104" y1="64689" x2="29104" y2="64689"/>
                        <a14:foregroundMark x1="25560" y1="64972" x2="25560" y2="64972"/>
                        <a14:foregroundMark x1="17164" y1="64407" x2="17164" y2="64407"/>
                        <a14:foregroundMark x1="13246" y1="69209" x2="13246" y2="69209"/>
                        <a14:foregroundMark x1="25560" y1="75141" x2="25560" y2="75141"/>
                        <a14:foregroundMark x1="30970" y1="75141" x2="30970" y2="75141"/>
                        <a14:foregroundMark x1="37873" y1="73729" x2="37873" y2="73729"/>
                        <a14:foregroundMark x1="41978" y1="73446" x2="41978" y2="73446"/>
                        <a14:foregroundMark x1="48134" y1="73164" x2="48134" y2="73164"/>
                        <a14:foregroundMark x1="52052" y1="75424" x2="52052" y2="75424"/>
                        <a14:foregroundMark x1="54291" y1="73446" x2="54291" y2="73446"/>
                        <a14:foregroundMark x1="59888" y1="74859" x2="59888" y2="74859"/>
                        <a14:foregroundMark x1="67351" y1="77684" x2="67351" y2="77684"/>
                        <a14:foregroundMark x1="73507" y1="77119" x2="73507" y2="77119"/>
                        <a14:foregroundMark x1="56157" y1="76554" x2="56157" y2="76554"/>
                        <a14:foregroundMark x1="61381" y1="64972" x2="61381" y2="64972"/>
                        <a14:foregroundMark x1="69030" y1="64689" x2="69030" y2="64689"/>
                        <a14:foregroundMark x1="77239" y1="61582" x2="77239" y2="61582"/>
                        <a14:foregroundMark x1="82649" y1="61582" x2="82649" y2="61582"/>
                        <a14:foregroundMark x1="80224" y1="61299" x2="80224" y2="61299"/>
                        <a14:foregroundMark x1="88246" y1="61864" x2="88246" y2="61864"/>
                        <a14:foregroundMark x1="33022" y1="81073" x2="33022" y2="81073"/>
                        <a14:foregroundMark x1="64179" y1="77119" x2="64179" y2="77119"/>
                        <a14:foregroundMark x1="59328" y1="61017" x2="59328" y2="61017"/>
                        <a14:foregroundMark x1="47015" y1="61017" x2="47015" y2="61017"/>
                        <a14:backgroundMark x1="29104" y1="30508" x2="29104" y2="30508"/>
                        <a14:backgroundMark x1="24813" y1="64972" x2="24813" y2="64972"/>
                        <a14:backgroundMark x1="27052" y1="75706" x2="27052" y2="75706"/>
                        <a14:backgroundMark x1="37127" y1="75989" x2="37127" y2="75989"/>
                        <a14:backgroundMark x1="43470" y1="65254" x2="43470" y2="65254"/>
                        <a14:backgroundMark x1="68097" y1="75424" x2="68097" y2="75424"/>
                        <a14:backgroundMark x1="77052" y1="64972" x2="77052" y2="64972"/>
                        <a14:backgroundMark x1="88619" y1="64689" x2="88619" y2="64689"/>
                        <a14:backgroundMark x1="40672" y1="63559" x2="40672" y2="63559"/>
                        <a14:backgroundMark x1="40672" y1="63559" x2="40672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16" y="-126290"/>
            <a:ext cx="3783264" cy="24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8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Research: Matrix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5786" y="2347354"/>
            <a:ext cx="2961206" cy="3763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41" y="2871786"/>
            <a:ext cx="4048125" cy="271509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756398" y="3401655"/>
            <a:ext cx="1139662" cy="1320728"/>
          </a:xfrm>
          <a:prstGeom prst="rightArrow">
            <a:avLst/>
          </a:prstGeom>
          <a:solidFill>
            <a:srgbClr val="55B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547139" y="3407846"/>
            <a:ext cx="1139662" cy="1320728"/>
          </a:xfrm>
          <a:prstGeom prst="rightArrow">
            <a:avLst/>
          </a:prstGeom>
          <a:solidFill>
            <a:srgbClr val="55B7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developer.r-project.org/Logo/Rlogo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73" y="3618713"/>
            <a:ext cx="1168301" cy="88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4383966" y="4991100"/>
            <a:ext cx="1797759" cy="1019175"/>
          </a:xfrm>
          <a:prstGeom prst="straightConnector1">
            <a:avLst/>
          </a:prstGeom>
          <a:ln w="19050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22366" y="4505325"/>
            <a:ext cx="2360" cy="1456862"/>
          </a:xfrm>
          <a:prstGeom prst="straightConnector1">
            <a:avLst/>
          </a:prstGeom>
          <a:ln w="19050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dataverse.org/files/dataverseorg/files/dataverse_project_logo-h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29" y="5962187"/>
            <a:ext cx="2311854" cy="8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25786" y="6111316"/>
            <a:ext cx="31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Georgia" panose="02040502050405020303" pitchFamily="18" charset="0"/>
              </a:rPr>
              <a:t>Toby </a:t>
            </a:r>
            <a:r>
              <a:rPr lang="en-US" sz="900" dirty="0" err="1" smtClean="0">
                <a:latin typeface="Georgia" panose="02040502050405020303" pitchFamily="18" charset="0"/>
              </a:rPr>
              <a:t>Bolsen</a:t>
            </a:r>
            <a:r>
              <a:rPr lang="en-US" sz="900" dirty="0" smtClean="0">
                <a:latin typeface="Georgia" panose="02040502050405020303" pitchFamily="18" charset="0"/>
              </a:rPr>
              <a:t>, Thomas J. </a:t>
            </a:r>
            <a:r>
              <a:rPr lang="en-US" sz="900" dirty="0" err="1" smtClean="0">
                <a:latin typeface="Georgia" panose="02040502050405020303" pitchFamily="18" charset="0"/>
              </a:rPr>
              <a:t>Leeper</a:t>
            </a:r>
            <a:r>
              <a:rPr lang="en-US" sz="900" dirty="0" smtClean="0">
                <a:latin typeface="Georgia" panose="02040502050405020303" pitchFamily="18" charset="0"/>
              </a:rPr>
              <a:t>, and Matthew Shapiro. 2014. </a:t>
            </a:r>
            <a:r>
              <a:rPr lang="en-US" sz="900" dirty="0" smtClean="0">
                <a:latin typeface="Georgia" panose="02040502050405020303" pitchFamily="18" charset="0"/>
                <a:hlinkClick r:id="rId6"/>
              </a:rPr>
              <a:t>“Doing What Others Do: Norms, Science, and Collective Action on Global Warming.”</a:t>
            </a:r>
            <a:r>
              <a:rPr lang="en-US" sz="900" dirty="0" smtClean="0">
                <a:latin typeface="Georgia" panose="02040502050405020303" pitchFamily="18" charset="0"/>
              </a:rPr>
              <a:t> </a:t>
            </a:r>
            <a:r>
              <a:rPr lang="en-US" sz="900" i="1" dirty="0" smtClean="0">
                <a:latin typeface="Georgia" panose="02040502050405020303" pitchFamily="18" charset="0"/>
              </a:rPr>
              <a:t>American Politics Research</a:t>
            </a:r>
            <a:r>
              <a:rPr lang="en-US" sz="900" dirty="0" smtClean="0">
                <a:latin typeface="Georgia" panose="02040502050405020303" pitchFamily="18" charset="0"/>
              </a:rPr>
              <a:t> 42(1): 65–89.</a:t>
            </a:r>
            <a:endParaRPr lang="en-US" sz="9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0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Research: Granular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247" y="2480222"/>
            <a:ext cx="3596553" cy="3290661"/>
          </a:xfrm>
          <a:prstGeom prst="rect">
            <a:avLst/>
          </a:prstGeom>
        </p:spPr>
      </p:pic>
      <p:pic>
        <p:nvPicPr>
          <p:cNvPr id="3074" name="Picture 2" descr="https://qdr.syr.edu/active_citations/thumbs/Zaionchovskii_1926_Snyder_1a_thumb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6669"/>
            <a:ext cx="990600" cy="76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qdr.syr.edu/active_citations/thumbs/Snyder_Sidorov_1948_thum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3499"/>
            <a:ext cx="954626" cy="71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qdr.syr.edu/active_citations/thumbs/Snyder_GerneralDobrorolskii_1913_51a_thum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15" y="4109529"/>
            <a:ext cx="526596" cy="7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qdr.syr.edu/active_citations/thumbs/Snyder_Varshavskii_1909_78c_thum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76" y="5118783"/>
            <a:ext cx="701473" cy="90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771053" y="2458430"/>
            <a:ext cx="2060718" cy="224419"/>
          </a:xfrm>
          <a:prstGeom prst="straightConnector1">
            <a:avLst/>
          </a:prstGeom>
          <a:ln w="28575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92826" y="3523803"/>
            <a:ext cx="2038945" cy="156043"/>
          </a:xfrm>
          <a:prstGeom prst="straightConnector1">
            <a:avLst/>
          </a:prstGeom>
          <a:ln w="28575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578811" y="4595788"/>
            <a:ext cx="2252960" cy="60088"/>
          </a:xfrm>
          <a:prstGeom prst="straightConnector1">
            <a:avLst/>
          </a:prstGeom>
          <a:ln w="28575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666249" y="5405377"/>
            <a:ext cx="2165522" cy="168827"/>
          </a:xfrm>
          <a:prstGeom prst="straightConnector1">
            <a:avLst/>
          </a:prstGeom>
          <a:ln w="28575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31771" y="2476802"/>
            <a:ext cx="1651320" cy="370785"/>
          </a:xfrm>
          <a:prstGeom prst="rect">
            <a:avLst/>
          </a:prstGeom>
          <a:ln>
            <a:solidFill>
              <a:srgbClr val="55B7D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31771" y="3496385"/>
            <a:ext cx="1651320" cy="370785"/>
          </a:xfrm>
          <a:prstGeom prst="rect">
            <a:avLst/>
          </a:prstGeom>
          <a:ln>
            <a:solidFill>
              <a:srgbClr val="55B7D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831771" y="4398550"/>
            <a:ext cx="1651320" cy="370785"/>
          </a:xfrm>
          <a:prstGeom prst="rect">
            <a:avLst/>
          </a:prstGeom>
          <a:ln>
            <a:solidFill>
              <a:srgbClr val="55B7D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831771" y="5219984"/>
            <a:ext cx="1651320" cy="370785"/>
          </a:xfrm>
          <a:prstGeom prst="rect">
            <a:avLst/>
          </a:prstGeom>
          <a:ln>
            <a:solidFill>
              <a:srgbClr val="55B7D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83091" y="2725017"/>
            <a:ext cx="4691423" cy="764876"/>
          </a:xfrm>
          <a:prstGeom prst="straightConnector1">
            <a:avLst/>
          </a:prstGeom>
          <a:ln w="28575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83090" y="3707643"/>
            <a:ext cx="4357596" cy="610176"/>
          </a:xfrm>
          <a:prstGeom prst="straightConnector1">
            <a:avLst/>
          </a:prstGeom>
          <a:ln w="28575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498973" y="4625832"/>
            <a:ext cx="2962856" cy="38103"/>
          </a:xfrm>
          <a:prstGeom prst="straightConnector1">
            <a:avLst/>
          </a:prstGeom>
          <a:ln w="28575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498973" y="5118783"/>
            <a:ext cx="3877256" cy="310028"/>
          </a:xfrm>
          <a:prstGeom prst="straightConnector1">
            <a:avLst/>
          </a:prstGeom>
          <a:ln w="28575">
            <a:solidFill>
              <a:srgbClr val="55B7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666249" y="5658980"/>
            <a:ext cx="3226595" cy="789789"/>
          </a:xfrm>
          <a:prstGeom prst="straightConnector1">
            <a:avLst/>
          </a:prstGeom>
          <a:ln w="28575">
            <a:solidFill>
              <a:srgbClr val="EE98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074047" y="5613439"/>
            <a:ext cx="385749" cy="325651"/>
          </a:xfrm>
          <a:prstGeom prst="straightConnector1">
            <a:avLst/>
          </a:prstGeom>
          <a:ln w="28575">
            <a:solidFill>
              <a:srgbClr val="EE98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5821" y1="35028" x2="35821" y2="35028"/>
                        <a14:foregroundMark x1="66604" y1="36441" x2="66604" y2="36441"/>
                        <a14:foregroundMark x1="57649" y1="68362" x2="57649" y2="68362"/>
                        <a14:foregroundMark x1="59142" y1="62429" x2="59142" y2="62429"/>
                        <a14:foregroundMark x1="53172" y1="61582" x2="53172" y2="61582"/>
                        <a14:foregroundMark x1="49067" y1="61582" x2="49067" y2="61582"/>
                        <a14:foregroundMark x1="43284" y1="62147" x2="43284" y2="62147"/>
                        <a14:foregroundMark x1="33582" y1="63842" x2="33582" y2="63842"/>
                        <a14:foregroundMark x1="37500" y1="62994" x2="37500" y2="62994"/>
                        <a14:foregroundMark x1="29104" y1="64689" x2="29104" y2="64689"/>
                        <a14:foregroundMark x1="25560" y1="64972" x2="25560" y2="64972"/>
                        <a14:foregroundMark x1="17164" y1="64407" x2="17164" y2="64407"/>
                        <a14:foregroundMark x1="13246" y1="69209" x2="13246" y2="69209"/>
                        <a14:foregroundMark x1="25560" y1="75141" x2="25560" y2="75141"/>
                        <a14:foregroundMark x1="30970" y1="75141" x2="30970" y2="75141"/>
                        <a14:foregroundMark x1="37873" y1="73729" x2="37873" y2="73729"/>
                        <a14:foregroundMark x1="41978" y1="73446" x2="41978" y2="73446"/>
                        <a14:foregroundMark x1="48134" y1="73164" x2="48134" y2="73164"/>
                        <a14:foregroundMark x1="52052" y1="75424" x2="52052" y2="75424"/>
                        <a14:foregroundMark x1="54291" y1="73446" x2="54291" y2="73446"/>
                        <a14:foregroundMark x1="59888" y1="74859" x2="59888" y2="74859"/>
                        <a14:foregroundMark x1="67351" y1="77684" x2="67351" y2="77684"/>
                        <a14:foregroundMark x1="73507" y1="77119" x2="73507" y2="77119"/>
                        <a14:foregroundMark x1="56157" y1="76554" x2="56157" y2="76554"/>
                        <a14:foregroundMark x1="61381" y1="64972" x2="61381" y2="64972"/>
                        <a14:foregroundMark x1="69030" y1="64689" x2="69030" y2="64689"/>
                        <a14:foregroundMark x1="77239" y1="61582" x2="77239" y2="61582"/>
                        <a14:foregroundMark x1="82649" y1="61582" x2="82649" y2="61582"/>
                        <a14:foregroundMark x1="80224" y1="61299" x2="80224" y2="61299"/>
                        <a14:foregroundMark x1="88246" y1="61864" x2="88246" y2="61864"/>
                        <a14:foregroundMark x1="33022" y1="81073" x2="33022" y2="81073"/>
                        <a14:foregroundMark x1="64179" y1="77119" x2="64179" y2="77119"/>
                        <a14:foregroundMark x1="59328" y1="61017" x2="59328" y2="61017"/>
                        <a14:foregroundMark x1="47015" y1="61017" x2="47015" y2="61017"/>
                        <a14:backgroundMark x1="29104" y1="30508" x2="29104" y2="30508"/>
                        <a14:backgroundMark x1="24813" y1="64972" x2="24813" y2="64972"/>
                        <a14:backgroundMark x1="27052" y1="75706" x2="27052" y2="75706"/>
                        <a14:backgroundMark x1="37127" y1="75989" x2="37127" y2="75989"/>
                        <a14:backgroundMark x1="43470" y1="65254" x2="43470" y2="65254"/>
                        <a14:backgroundMark x1="68097" y1="75424" x2="68097" y2="75424"/>
                        <a14:backgroundMark x1="77052" y1="64972" x2="77052" y2="64972"/>
                        <a14:backgroundMark x1="88619" y1="64689" x2="88619" y2="64689"/>
                        <a14:backgroundMark x1="40672" y1="63559" x2="40672" y2="63559"/>
                        <a14:backgroundMark x1="40672" y1="63559" x2="40672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496" y="5812002"/>
            <a:ext cx="1576077" cy="1040917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3078" idx="2"/>
            <a:endCxn id="52" idx="1"/>
          </p:cNvCxnSpPr>
          <p:nvPr/>
        </p:nvCxnSpPr>
        <p:spPr>
          <a:xfrm>
            <a:off x="1315513" y="4855541"/>
            <a:ext cx="3648983" cy="1476920"/>
          </a:xfrm>
          <a:prstGeom prst="straightConnector1">
            <a:avLst/>
          </a:prstGeom>
          <a:ln w="28575">
            <a:solidFill>
              <a:srgbClr val="EE98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4" idx="3"/>
          </p:cNvCxnSpPr>
          <p:nvPr/>
        </p:nvCxnSpPr>
        <p:spPr>
          <a:xfrm>
            <a:off x="5483091" y="4583943"/>
            <a:ext cx="349855" cy="1387793"/>
          </a:xfrm>
          <a:prstGeom prst="straightConnector1">
            <a:avLst/>
          </a:prstGeom>
          <a:ln w="28575">
            <a:solidFill>
              <a:srgbClr val="EE98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076" idx="2"/>
            <a:endCxn id="52" idx="1"/>
          </p:cNvCxnSpPr>
          <p:nvPr/>
        </p:nvCxnSpPr>
        <p:spPr>
          <a:xfrm>
            <a:off x="1315513" y="3846287"/>
            <a:ext cx="3648983" cy="2486174"/>
          </a:xfrm>
          <a:prstGeom prst="straightConnector1">
            <a:avLst/>
          </a:prstGeom>
          <a:ln w="28575">
            <a:solidFill>
              <a:srgbClr val="EE98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157874" y="3846287"/>
            <a:ext cx="450161" cy="2076625"/>
          </a:xfrm>
          <a:prstGeom prst="straightConnector1">
            <a:avLst/>
          </a:prstGeom>
          <a:ln w="28575">
            <a:solidFill>
              <a:srgbClr val="EE98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445800" y="2860775"/>
            <a:ext cx="594162" cy="3055645"/>
          </a:xfrm>
          <a:prstGeom prst="straightConnector1">
            <a:avLst/>
          </a:prstGeom>
          <a:ln w="28575">
            <a:solidFill>
              <a:srgbClr val="EE98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074" idx="2"/>
          </p:cNvCxnSpPr>
          <p:nvPr/>
        </p:nvCxnSpPr>
        <p:spPr>
          <a:xfrm>
            <a:off x="1333500" y="2870257"/>
            <a:ext cx="3808492" cy="3412071"/>
          </a:xfrm>
          <a:prstGeom prst="straightConnector1">
            <a:avLst/>
          </a:prstGeom>
          <a:ln w="28575">
            <a:solidFill>
              <a:srgbClr val="EE98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0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step data deposit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12" y="2387600"/>
            <a:ext cx="8935528" cy="2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5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 Front Checks:</a:t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Sharing and Ethical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Research </a:t>
            </a:r>
            <a:r>
              <a:rPr lang="en-US" dirty="0" smtClean="0"/>
              <a:t>must </a:t>
            </a:r>
            <a:r>
              <a:rPr lang="en-US" dirty="0"/>
              <a:t>be designed, </a:t>
            </a:r>
            <a:r>
              <a:rPr lang="en-US" dirty="0" smtClean="0"/>
              <a:t>reviewed, </a:t>
            </a:r>
            <a:r>
              <a:rPr lang="en-US" dirty="0"/>
              <a:t>and undertaken to ensure integrity, quality, and transparency</a:t>
            </a:r>
          </a:p>
          <a:p>
            <a:r>
              <a:rPr lang="en-US" dirty="0"/>
              <a:t>Any promises for confidentiality and/or anonymity respondents must be respected</a:t>
            </a:r>
          </a:p>
          <a:p>
            <a:r>
              <a:rPr lang="en-US" dirty="0"/>
              <a:t>Participation is voluntarily, free of any coercion</a:t>
            </a:r>
          </a:p>
          <a:p>
            <a:r>
              <a:rPr lang="en-US" dirty="0"/>
              <a:t>Harm to participants must be avoided in all instances</a:t>
            </a:r>
          </a:p>
          <a:p>
            <a:r>
              <a:rPr lang="en-US" dirty="0"/>
              <a:t>Any conflicts of interest must be explicit</a:t>
            </a:r>
          </a:p>
        </p:txBody>
      </p:sp>
    </p:spTree>
    <p:extLst>
      <p:ext uri="{BB962C8B-B14F-4D97-AF65-F5344CB8AC3E}">
        <p14:creationId xmlns:p14="http://schemas.microsoft.com/office/powerpoint/2010/main" val="8105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912" y="620028"/>
            <a:ext cx="9865096" cy="720080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ea typeface="ＭＳ Ｐゴシック" pitchFamily="34" charset="-128"/>
              </a:rPr>
              <a:t>Sample QDR </a:t>
            </a:r>
            <a:r>
              <a:rPr lang="en-GB" sz="3200" dirty="0" smtClean="0">
                <a:ea typeface="ＭＳ Ｐゴシック" pitchFamily="34" charset="-128"/>
              </a:rPr>
              <a:t>catalogue </a:t>
            </a:r>
            <a:r>
              <a:rPr lang="en-GB" sz="3200" dirty="0">
                <a:ea typeface="ＭＳ Ｐゴシック" pitchFamily="34" charset="-128"/>
              </a:rPr>
              <a:t>record </a:t>
            </a:r>
            <a:r>
              <a:rPr lang="en-GB" sz="3200" dirty="0" smtClean="0">
                <a:ea typeface="ＭＳ Ｐゴシック" pitchFamily="34" charset="-128"/>
              </a:rPr>
              <a:t>metadata: </a:t>
            </a:r>
            <a:br>
              <a:rPr lang="en-GB" sz="3200" dirty="0" smtClean="0">
                <a:ea typeface="ＭＳ Ｐゴシック" pitchFamily="34" charset="-128"/>
              </a:rPr>
            </a:br>
            <a:r>
              <a:rPr lang="en-US" sz="3200" dirty="0" smtClean="0"/>
              <a:t>Role-based </a:t>
            </a:r>
            <a:r>
              <a:rPr lang="en-US" sz="3200" dirty="0"/>
              <a:t>permissions</a:t>
            </a:r>
            <a:br>
              <a:rPr lang="en-US" sz="3200" dirty="0"/>
            </a:br>
            <a:endParaRPr lang="en-GB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4923" y="989360"/>
            <a:ext cx="5867776" cy="5386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5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Publishing data?</a:t>
            </a:r>
          </a:p>
          <a:p>
            <a:pPr lvl="1"/>
            <a:r>
              <a:rPr lang="en-US" dirty="0" smtClean="0"/>
              <a:t>Open Data</a:t>
            </a:r>
          </a:p>
          <a:p>
            <a:pPr lvl="1"/>
            <a:r>
              <a:rPr lang="en-US" dirty="0"/>
              <a:t>Licensing data for </a:t>
            </a:r>
            <a:r>
              <a:rPr lang="en-US" dirty="0" smtClean="0"/>
              <a:t>reuse</a:t>
            </a:r>
            <a:endParaRPr lang="en-US" dirty="0" smtClean="0"/>
          </a:p>
          <a:p>
            <a:pPr lvl="1"/>
            <a:r>
              <a:rPr lang="en-US" dirty="0" smtClean="0"/>
              <a:t>Trusted digital </a:t>
            </a:r>
            <a:r>
              <a:rPr lang="en-US" dirty="0" smtClean="0"/>
              <a:t>repositories</a:t>
            </a:r>
          </a:p>
          <a:p>
            <a:r>
              <a:rPr lang="en-US" dirty="0" smtClean="0"/>
              <a:t>Persistent </a:t>
            </a:r>
            <a:r>
              <a:rPr lang="en-US" dirty="0" smtClean="0"/>
              <a:t>identifiers</a:t>
            </a:r>
          </a:p>
          <a:p>
            <a:pPr lvl="1"/>
            <a:r>
              <a:rPr lang="en-US" dirty="0" smtClean="0"/>
              <a:t>URLs, ARKs, DOIs  - who cares?</a:t>
            </a:r>
          </a:p>
          <a:p>
            <a:pPr lvl="1"/>
            <a:r>
              <a:rPr lang="en-US" dirty="0" smtClean="0"/>
              <a:t>Link rot</a:t>
            </a:r>
          </a:p>
          <a:p>
            <a:r>
              <a:rPr lang="en-US" dirty="0" smtClean="0"/>
              <a:t>Tracking </a:t>
            </a:r>
            <a:r>
              <a:rPr lang="en-US" dirty="0" smtClean="0"/>
              <a:t>and tracing data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19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74638"/>
            <a:ext cx="9937104" cy="12101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Publishing Sensitive Data: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900" dirty="0" smtClean="0"/>
              <a:t>Quantitative </a:t>
            </a:r>
            <a:r>
              <a:rPr lang="en-US" sz="3900" dirty="0"/>
              <a:t>vs. Qualitative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639342"/>
            <a:ext cx="9649072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Quantitative</a:t>
            </a:r>
            <a:r>
              <a:rPr lang="en-US" dirty="0" smtClean="0"/>
              <a:t>: Technical solutions (differential privacy, masking, synthetic data, multi-party computing)</a:t>
            </a:r>
          </a:p>
          <a:p>
            <a:endParaRPr lang="en-US" dirty="0" smtClean="0"/>
          </a:p>
          <a:p>
            <a:r>
              <a:rPr lang="en-US" dirty="0" smtClean="0"/>
              <a:t>Manual anonymization: researcher knowledge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787" y="4340346"/>
            <a:ext cx="7550314" cy="197951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5" name="Frame 4"/>
          <p:cNvSpPr/>
          <p:nvPr/>
        </p:nvSpPr>
        <p:spPr>
          <a:xfrm>
            <a:off x="1960880" y="4572000"/>
            <a:ext cx="5455920" cy="28448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37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525744" cy="63408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+mn-lt"/>
                <a:ea typeface="ＭＳ Ｐゴシック" pitchFamily="34" charset="-128"/>
              </a:rPr>
              <a:t>Data destruction </a:t>
            </a:r>
            <a:endParaRPr lang="en-GB" dirty="0">
              <a:latin typeface="+mn-lt"/>
            </a:endParaRPr>
          </a:p>
        </p:txBody>
      </p:sp>
      <p:pic>
        <p:nvPicPr>
          <p:cNvPr id="1026" name="Picture 2" descr="MFT-NTFSWal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048" y="1820664"/>
            <a:ext cx="7646432" cy="39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69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803525"/>
            <a:ext cx="10515600" cy="1325563"/>
          </a:xfrm>
        </p:spPr>
        <p:txBody>
          <a:bodyPr/>
          <a:lstStyle/>
          <a:p>
            <a:r>
              <a:rPr lang="en-US" dirty="0" smtClean="0"/>
              <a:t>Data Publication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Publication Pyramid</a:t>
            </a:r>
            <a:endParaRPr lang="en-US" dirty="0"/>
          </a:p>
        </p:txBody>
      </p:sp>
      <p:pic>
        <p:nvPicPr>
          <p:cNvPr id="4" name="Picture 3" descr="Screen Shot 2015-01-18 at 10.45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0586"/>
            <a:ext cx="9709762" cy="5005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45050" y="6552508"/>
            <a:ext cx="88709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www.alliancepermanentaccess.org</a:t>
            </a:r>
            <a:r>
              <a:rPr lang="en-US" sz="1000" dirty="0"/>
              <a:t>/</a:t>
            </a:r>
            <a:r>
              <a:rPr lang="en-US" sz="1000" dirty="0" err="1"/>
              <a:t>wp</a:t>
            </a:r>
            <a:r>
              <a:rPr lang="en-US" sz="1000" dirty="0"/>
              <a:t>-content/uploads/downloads/2011/11/ODE-ReportOnIntegrationOfDataAndPublications-1_1.pdf</a:t>
            </a:r>
          </a:p>
        </p:txBody>
      </p:sp>
    </p:spTree>
    <p:extLst>
      <p:ext uri="{BB962C8B-B14F-4D97-AF65-F5344CB8AC3E}">
        <p14:creationId xmlns:p14="http://schemas.microsoft.com/office/powerpoint/2010/main" val="1287131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8 at 10.45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9466"/>
            <a:ext cx="9709762" cy="5005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04" y="2478814"/>
            <a:ext cx="2712256" cy="1239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318470"/>
            <a:ext cx="2092960" cy="1540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48" y="3999170"/>
            <a:ext cx="2124011" cy="1027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8322" y="3090322"/>
            <a:ext cx="1349595" cy="142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3064" y="4663440"/>
            <a:ext cx="1809442" cy="10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4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06" y="1198880"/>
            <a:ext cx="10199453" cy="50571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2757" y="348734"/>
            <a:ext cx="385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Publishing data on the web: Standards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1850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8 at 10.59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4" y="1228116"/>
            <a:ext cx="7290451" cy="5223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357" y="291548"/>
            <a:ext cx="2570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Publishing data on the web: Directory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4226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8 at 11.00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19" y="1516635"/>
            <a:ext cx="6461403" cy="2895440"/>
          </a:xfrm>
          <a:prstGeom prst="rect">
            <a:avLst/>
          </a:prstGeom>
        </p:spPr>
      </p:pic>
      <p:pic>
        <p:nvPicPr>
          <p:cNvPr id="5" name="Picture 4" descr="Screen Shot 2015-01-18 at 11.00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41" y="2143787"/>
            <a:ext cx="3573419" cy="3559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0197" y="409694"/>
            <a:ext cx="5614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Publishing data on the web: Structured information page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080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77" y="1056640"/>
            <a:ext cx="7300767" cy="4895036"/>
          </a:xfrm>
        </p:spPr>
      </p:pic>
      <p:sp>
        <p:nvSpPr>
          <p:cNvPr id="5" name="Rectangle 4"/>
          <p:cNvSpPr/>
          <p:nvPr/>
        </p:nvSpPr>
        <p:spPr>
          <a:xfrm>
            <a:off x="473877" y="328414"/>
            <a:ext cx="3930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Publishing data on the web: Repository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5932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2757" y="633214"/>
            <a:ext cx="5516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Publishing data on the web: Trusted Digital Repositories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8" y="1747520"/>
            <a:ext cx="9765131" cy="1778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82" y="3966034"/>
            <a:ext cx="23749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49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summed up in the statement that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dirty="0"/>
              <a:t>Open means </a:t>
            </a:r>
            <a:r>
              <a:rPr lang="en-US" b="1" dirty="0"/>
              <a:t>anyone</a:t>
            </a:r>
            <a:r>
              <a:rPr lang="en-US" dirty="0"/>
              <a:t> can </a:t>
            </a:r>
            <a:r>
              <a:rPr lang="en-US" b="1" dirty="0"/>
              <a:t>freely access, use, modify, and share</a:t>
            </a:r>
            <a:r>
              <a:rPr lang="en-US" dirty="0"/>
              <a:t> for </a:t>
            </a:r>
            <a:r>
              <a:rPr lang="en-US" b="1" dirty="0"/>
              <a:t>any purpose</a:t>
            </a:r>
            <a:r>
              <a:rPr lang="en-US" dirty="0"/>
              <a:t>(subject, at most, to requirements that preserve provenance and openness).”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Put </a:t>
            </a:r>
            <a:r>
              <a:rPr lang="en-US" dirty="0"/>
              <a:t>most succinctly: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dirty="0"/>
              <a:t>Open data and content can be </a:t>
            </a:r>
            <a:r>
              <a:rPr lang="en-US" b="1" dirty="0"/>
              <a:t>freely used, modified, and shared</a:t>
            </a:r>
            <a:r>
              <a:rPr lang="en-US" dirty="0"/>
              <a:t> by </a:t>
            </a:r>
            <a:r>
              <a:rPr lang="en-US" b="1" dirty="0"/>
              <a:t>anyone</a:t>
            </a:r>
            <a:r>
              <a:rPr lang="en-US" dirty="0"/>
              <a:t> for </a:t>
            </a:r>
            <a:r>
              <a:rPr lang="en-US" b="1" dirty="0"/>
              <a:t>any purpose</a:t>
            </a:r>
            <a:r>
              <a:rPr lang="en-US" dirty="0"/>
              <a:t>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078" y="6488668"/>
            <a:ext cx="5455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Open Knowledge Foundation: http</a:t>
            </a:r>
            <a:r>
              <a:rPr lang="en-US" dirty="0"/>
              <a:t>://</a:t>
            </a:r>
            <a:r>
              <a:rPr lang="en-US" dirty="0" err="1"/>
              <a:t>opendefinition.org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911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720" y="2143125"/>
            <a:ext cx="10515600" cy="1325563"/>
          </a:xfrm>
        </p:spPr>
        <p:txBody>
          <a:bodyPr/>
          <a:lstStyle/>
          <a:p>
            <a:r>
              <a:rPr lang="en-US" dirty="0" smtClean="0"/>
              <a:t>Identifiers +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7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dentifi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27663"/>
            <a:ext cx="9144000" cy="3371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Identifiers are everywhere</a:t>
            </a:r>
            <a:endParaRPr lang="en-US" dirty="0"/>
          </a:p>
        </p:txBody>
      </p:sp>
      <p:pic>
        <p:nvPicPr>
          <p:cNvPr id="7" name="Picture 6" descr="640px-Issn-barcode-explain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97" y="1811189"/>
            <a:ext cx="2709333" cy="1744132"/>
          </a:xfrm>
          <a:prstGeom prst="rect">
            <a:avLst/>
          </a:prstGeom>
        </p:spPr>
      </p:pic>
      <p:pic>
        <p:nvPicPr>
          <p:cNvPr id="8" name="Picture 7" descr="p_uni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40" y="1605965"/>
            <a:ext cx="3509162" cy="293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8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IDs matter for data </a:t>
            </a:r>
            <a:r>
              <a:rPr lang="en-US" dirty="0" smtClean="0"/>
              <a:t>driven scholarship?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67512" y="1692476"/>
            <a:ext cx="35730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corpus: 3.5 million scholarly articles published 1997-2012</a:t>
            </a:r>
          </a:p>
          <a:p>
            <a:endParaRPr lang="en-US" dirty="0"/>
          </a:p>
          <a:p>
            <a:r>
              <a:rPr lang="en-US" dirty="0"/>
              <a:t>20% had web content that was not accessible for review (e.g. </a:t>
            </a:r>
            <a:r>
              <a:rPr lang="en-US" b="1" dirty="0"/>
              <a:t>link rot, content drift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4-12-29 at 2.29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69" y="1692476"/>
            <a:ext cx="4969887" cy="2343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133600" y="4470400"/>
            <a:ext cx="8229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data are playing a role of evidence… we need to make sure that they are stable and accessible for the long-term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9872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do identifiers help with </a:t>
            </a:r>
            <a:r>
              <a:rPr lang="en-US" dirty="0"/>
              <a:t>a</a:t>
            </a:r>
            <a:r>
              <a:rPr lang="en-US" dirty="0" smtClean="0"/>
              <a:t>ttribution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4165" y="1752162"/>
            <a:ext cx="74547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Published data is institutionalized data sharing… </a:t>
            </a:r>
          </a:p>
          <a:p>
            <a:endParaRPr lang="en-US" dirty="0"/>
          </a:p>
          <a:p>
            <a:r>
              <a:rPr lang="en-US" dirty="0"/>
              <a:t>Receive MORE citations than 99% of traditional publications </a:t>
            </a:r>
          </a:p>
          <a:p>
            <a:r>
              <a:rPr lang="en-US" dirty="0"/>
              <a:t>(for Oceanography (Belter, 2014)</a:t>
            </a:r>
          </a:p>
          <a:p>
            <a:endParaRPr lang="en-US" dirty="0"/>
          </a:p>
          <a:p>
            <a:r>
              <a:rPr lang="en-US" dirty="0"/>
              <a:t>…more likely to be reused in high impact studies (Mayernik et al., 2013)</a:t>
            </a:r>
          </a:p>
          <a:p>
            <a:endParaRPr lang="en-US" dirty="0"/>
          </a:p>
          <a:p>
            <a:r>
              <a:rPr lang="en-US" dirty="0"/>
              <a:t>Increases ability to build knowledge, and reputation (Wallis, et al 2012)</a:t>
            </a:r>
          </a:p>
          <a:p>
            <a:endParaRPr lang="en-US" dirty="0"/>
          </a:p>
          <a:p>
            <a:r>
              <a:rPr lang="en-US" dirty="0"/>
              <a:t>Provides a citation advantage for related literature (Piwowar and Vision, 2013)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7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Qualities of an ID for data curation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Readable</a:t>
            </a:r>
          </a:p>
          <a:p>
            <a:r>
              <a:rPr lang="en-US" dirty="0" smtClean="0"/>
              <a:t>Unique</a:t>
            </a:r>
          </a:p>
          <a:p>
            <a:r>
              <a:rPr lang="en-US" dirty="0" smtClean="0"/>
              <a:t>Persistent</a:t>
            </a:r>
          </a:p>
          <a:p>
            <a:r>
              <a:rPr lang="en-US" dirty="0" smtClean="0"/>
              <a:t>Resolvable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23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of different ID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8079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/>
              <a:t>Technical value</a:t>
            </a:r>
            <a:r>
              <a:rPr lang="en-US" sz="2300" dirty="0"/>
              <a:t>: assessing the technology underlying the identifier scheme; 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b="1" dirty="0"/>
              <a:t>User value</a:t>
            </a:r>
            <a:r>
              <a:rPr lang="en-US" sz="2300" dirty="0"/>
              <a:t>: assessing how the scheme is likely to make end user’s lives easier or more difficult; and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2300" b="1" dirty="0"/>
              <a:t>Archive value: </a:t>
            </a:r>
            <a:r>
              <a:rPr lang="en-US" sz="2300" dirty="0"/>
              <a:t>assessing whether an identifier scheme is likely to make the job of data management easier or more complicated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702752" y="52170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Duerr, et al. 2011</a:t>
            </a:r>
          </a:p>
        </p:txBody>
      </p:sp>
    </p:spTree>
    <p:extLst>
      <p:ext uri="{BB962C8B-B14F-4D97-AF65-F5344CB8AC3E}">
        <p14:creationId xmlns:p14="http://schemas.microsoft.com/office/powerpoint/2010/main" val="4970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614"/>
            <a:ext cx="8229600" cy="1143000"/>
          </a:xfrm>
        </p:spPr>
        <p:txBody>
          <a:bodyPr>
            <a:normAutofit/>
          </a:bodyPr>
          <a:lstStyle/>
          <a:p>
            <a:r>
              <a:rPr lang="en-US" sz="2000" dirty="0"/>
              <a:t>Evaluating different ID schemas</a:t>
            </a:r>
          </a:p>
        </p:txBody>
      </p:sp>
      <p:pic>
        <p:nvPicPr>
          <p:cNvPr id="4" name="Picture 3" descr="Screen Shot 2014-12-29 at 2.1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44" y="1417638"/>
            <a:ext cx="6522924" cy="3238462"/>
          </a:xfrm>
          <a:prstGeom prst="rect">
            <a:avLst/>
          </a:prstGeom>
        </p:spPr>
      </p:pic>
      <p:pic>
        <p:nvPicPr>
          <p:cNvPr id="5" name="Picture 4" descr="Screen Shot 2014-12-29 at 2.13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4949229"/>
            <a:ext cx="7937187" cy="400194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724876" y="2448560"/>
            <a:ext cx="6316692" cy="30131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71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DOI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doi-struc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67" y="2058989"/>
            <a:ext cx="4781550" cy="1571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868" y="4419600"/>
            <a:ext cx="331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Reference?</a:t>
            </a:r>
          </a:p>
        </p:txBody>
      </p:sp>
    </p:spTree>
    <p:extLst>
      <p:ext uri="{BB962C8B-B14F-4D97-AF65-F5344CB8AC3E}">
        <p14:creationId xmlns:p14="http://schemas.microsoft.com/office/powerpoint/2010/main" val="495599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 alone isn’t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ID’s are pointers – they need to point to something</a:t>
            </a:r>
          </a:p>
          <a:p>
            <a:r>
              <a:rPr lang="en-US" dirty="0" smtClean="0"/>
              <a:t>Just as an address won’t prevent a house from being demolished or remodeled, an ID will not prevent “content drift” or data from being deleted</a:t>
            </a:r>
          </a:p>
          <a:p>
            <a:r>
              <a:rPr lang="en-US" dirty="0" smtClean="0"/>
              <a:t>They don’t make content more reliable, citable, or trustworthy</a:t>
            </a:r>
          </a:p>
        </p:txBody>
      </p:sp>
    </p:spTree>
    <p:extLst>
      <p:ext uri="{BB962C8B-B14F-4D97-AF65-F5344CB8AC3E}">
        <p14:creationId xmlns:p14="http://schemas.microsoft.com/office/powerpoint/2010/main" val="100893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Finally: Data objects “version” differently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Books: volumes, editions, issues</a:t>
            </a:r>
          </a:p>
          <a:p>
            <a:r>
              <a:rPr lang="en-US" dirty="0" smtClean="0"/>
              <a:t>Software: versions, builds</a:t>
            </a:r>
          </a:p>
          <a:p>
            <a:r>
              <a:rPr lang="en-US" dirty="0" smtClean="0"/>
              <a:t>Datasets: are sometimes versioned, but often accrete or change gradually over time</a:t>
            </a:r>
          </a:p>
          <a:p>
            <a:r>
              <a:rPr lang="en-US" b="1" dirty="0" smtClean="0"/>
              <a:t>Identifier management must coincide with data management, project management, and creation of good documentation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708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are often different digital objects playing  a role in scholarship (music, digitized manuscripts, maps, </a:t>
            </a:r>
            <a:r>
              <a:rPr lang="en-US" dirty="0" err="1" smtClean="0"/>
              <a:t>etc</a:t>
            </a:r>
            <a:r>
              <a:rPr lang="en-US" dirty="0" smtClean="0"/>
              <a:t>). </a:t>
            </a:r>
          </a:p>
          <a:p>
            <a:endParaRPr lang="en-US" dirty="0" smtClean="0"/>
          </a:p>
          <a:p>
            <a:r>
              <a:rPr lang="en-US" dirty="0" smtClean="0"/>
              <a:t>Diversity of roles that can be played depends on ability to be reused</a:t>
            </a:r>
            <a:r>
              <a:rPr lang="is-IS" dirty="0" smtClean="0"/>
              <a:t>… </a:t>
            </a:r>
          </a:p>
          <a:p>
            <a:endParaRPr lang="is-IS" dirty="0"/>
          </a:p>
          <a:p>
            <a:r>
              <a:rPr lang="is-IS" dirty="0" smtClean="0"/>
              <a:t>Open data is a means to say – PLAY ANY ROLE YOU LIKE, you crazy information objects!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73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203200"/>
            <a:ext cx="7485380" cy="63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4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 services differ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82" y="1979310"/>
            <a:ext cx="1664224" cy="158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37" y="2240867"/>
            <a:ext cx="2540000" cy="10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193" y="3895306"/>
            <a:ext cx="3310984" cy="10542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68006" y="501063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But not ideal</a:t>
            </a:r>
          </a:p>
        </p:txBody>
      </p:sp>
    </p:spTree>
    <p:extLst>
      <p:ext uri="{BB962C8B-B14F-4D97-AF65-F5344CB8AC3E}">
        <p14:creationId xmlns:p14="http://schemas.microsoft.com/office/powerpoint/2010/main" val="1723007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" y="2346325"/>
            <a:ext cx="10515600" cy="1325563"/>
          </a:xfrm>
        </p:spPr>
        <p:txBody>
          <a:bodyPr/>
          <a:lstStyle/>
          <a:p>
            <a:r>
              <a:rPr lang="en-US" dirty="0" smtClean="0"/>
              <a:t>Tracking published data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28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measure, evaluate, or track data use?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bibliometric methods</a:t>
            </a:r>
            <a:endParaRPr lang="en-US" dirty="0"/>
          </a:p>
        </p:txBody>
      </p:sp>
      <p:pic>
        <p:nvPicPr>
          <p:cNvPr id="4" name="Picture 3" descr="Screen Shot 2015-01-19 at 10.31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71" y="2499925"/>
            <a:ext cx="8686800" cy="346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08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(poor)</a:t>
            </a:r>
            <a:endParaRPr lang="en-US" dirty="0"/>
          </a:p>
        </p:txBody>
      </p:sp>
      <p:pic>
        <p:nvPicPr>
          <p:cNvPr id="4" name="Picture 3" descr="Screen Shot 2015-01-19 at 10.34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5363"/>
            <a:ext cx="8832816" cy="20179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6765" y="5794494"/>
            <a:ext cx="9295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Salinas et al (2015) </a:t>
            </a:r>
            <a:r>
              <a:rPr lang="en-US" sz="1200" b="1" dirty="0"/>
              <a:t>An introduction to the coverage of the Data Citation Index (Thomson-Reuters): disciplines, document types and repositories</a:t>
            </a:r>
          </a:p>
          <a:p>
            <a:r>
              <a:rPr lang="en-US" sz="1200" dirty="0" smtClean="0"/>
              <a:t>https://</a:t>
            </a:r>
            <a:r>
              <a:rPr lang="en-US" sz="1200" dirty="0" err="1" smtClean="0"/>
              <a:t>arxiv.org</a:t>
            </a:r>
            <a:r>
              <a:rPr lang="en-US" sz="1200" dirty="0" smtClean="0"/>
              <a:t>/abs/1306.6584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5286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measure, evaluate, or track data use?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Emerging methods – Trace DOIs by scraping the web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2379339"/>
            <a:ext cx="7442200" cy="1774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954" y="3082563"/>
            <a:ext cx="6418406" cy="32240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3360" y="643621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blog.datacite.org</a:t>
            </a:r>
            <a:r>
              <a:rPr lang="en-US" sz="1200" dirty="0" smtClean="0"/>
              <a:t>/announcing-data-level-metrics-in-</a:t>
            </a:r>
            <a:r>
              <a:rPr lang="en-US" sz="1200" dirty="0" err="1" smtClean="0"/>
              <a:t>datacite</a:t>
            </a:r>
            <a:r>
              <a:rPr lang="en-US" sz="1200" dirty="0" smtClean="0"/>
              <a:t>-labs/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1352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56" y="829945"/>
            <a:ext cx="7647607" cy="4351338"/>
          </a:xfrm>
        </p:spPr>
      </p:pic>
      <p:sp>
        <p:nvSpPr>
          <p:cNvPr id="5" name="Rectangle 4"/>
          <p:cNvSpPr/>
          <p:nvPr/>
        </p:nvSpPr>
        <p:spPr>
          <a:xfrm>
            <a:off x="262113" y="6241534"/>
            <a:ext cx="254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dlm.datacite.org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0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Licensing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Creates protections for intellectual property holder</a:t>
            </a:r>
          </a:p>
          <a:p>
            <a:r>
              <a:rPr lang="en-US" dirty="0" smtClean="0"/>
              <a:t>Guides / regulates reuse </a:t>
            </a:r>
          </a:p>
          <a:p>
            <a:r>
              <a:rPr lang="en-US" dirty="0" smtClean="0"/>
              <a:t>Context specific – different jurisdictions handle licensing / copyright of ’data’ differently</a:t>
            </a:r>
          </a:p>
          <a:p>
            <a:pPr lvl="1"/>
            <a:r>
              <a:rPr lang="en-US" dirty="0" smtClean="0"/>
              <a:t>Databases – some copyright protection in USA and EU</a:t>
            </a:r>
          </a:p>
          <a:p>
            <a:pPr lvl="2"/>
            <a:r>
              <a:rPr lang="en-US" dirty="0" smtClean="0"/>
              <a:t>USA – NO Sweat-of-the-Brow doctrine. (</a:t>
            </a:r>
            <a:r>
              <a:rPr lang="fi-FI" u="sng" dirty="0">
                <a:hlinkClick r:id="rId3"/>
              </a:rPr>
              <a:t>17. U.S.C. § </a:t>
            </a:r>
            <a:r>
              <a:rPr lang="fi-FI" u="sng" dirty="0" smtClean="0">
                <a:hlinkClick r:id="rId3"/>
              </a:rPr>
              <a:t>101</a:t>
            </a:r>
            <a:r>
              <a:rPr lang="fi-FI" u="sng" dirty="0" smtClean="0"/>
              <a:t> + </a:t>
            </a:r>
            <a:r>
              <a:rPr lang="it-IT" u="sng" dirty="0">
                <a:hlinkClick r:id="rId4"/>
              </a:rPr>
              <a:t>17 U.S.C. § 103(b)</a:t>
            </a:r>
            <a:r>
              <a:rPr lang="fi-FI" u="sng" dirty="0" smtClean="0"/>
              <a:t>) </a:t>
            </a:r>
          </a:p>
          <a:p>
            <a:pPr lvl="2"/>
            <a:r>
              <a:rPr lang="fi-FI" u="sng" dirty="0" smtClean="0"/>
              <a:t>EU – 1996 </a:t>
            </a:r>
            <a:r>
              <a:rPr lang="fi-FI" u="sng" dirty="0" err="1" smtClean="0"/>
              <a:t>Database</a:t>
            </a:r>
            <a:r>
              <a:rPr lang="fi-FI" u="sng" dirty="0" smtClean="0"/>
              <a:t> Directive  :</a:t>
            </a:r>
          </a:p>
          <a:p>
            <a:pPr lvl="3"/>
            <a:r>
              <a:rPr lang="fi-FI" dirty="0" err="1" smtClean="0"/>
              <a:t>Provides</a:t>
            </a:r>
            <a:r>
              <a:rPr lang="fi-FI" dirty="0" smtClean="0"/>
              <a:t> </a:t>
            </a:r>
            <a:r>
              <a:rPr lang="fi-FI" dirty="0" err="1" smtClean="0"/>
              <a:t>that</a:t>
            </a:r>
            <a:r>
              <a:rPr lang="fi-FI" dirty="0" smtClean="0"/>
              <a:t> </a:t>
            </a:r>
            <a:r>
              <a:rPr lang="fi-FI" dirty="0" err="1"/>
              <a:t>databases</a:t>
            </a:r>
            <a:r>
              <a:rPr lang="fi-FI" dirty="0"/>
              <a:t> </a:t>
            </a:r>
            <a:r>
              <a:rPr lang="fi-FI" dirty="0" err="1"/>
              <a:t>shall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protected</a:t>
            </a:r>
            <a:r>
              <a:rPr lang="fi-FI" dirty="0"/>
              <a:t> </a:t>
            </a:r>
            <a:r>
              <a:rPr lang="fi-FI" dirty="0" err="1"/>
              <a:t>under</a:t>
            </a:r>
            <a:r>
              <a:rPr lang="fi-FI" dirty="0"/>
              <a:t> copyright </a:t>
            </a:r>
            <a:r>
              <a:rPr lang="fi-FI" dirty="0" err="1"/>
              <a:t>law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selection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arrangement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contents</a:t>
            </a:r>
            <a:r>
              <a:rPr lang="fi-FI" dirty="0"/>
              <a:t> </a:t>
            </a:r>
            <a:r>
              <a:rPr lang="fi-FI" dirty="0" err="1"/>
              <a:t>constitutes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author's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</a:t>
            </a:r>
            <a:r>
              <a:rPr lang="fi-FI" dirty="0" err="1"/>
              <a:t>intellectual</a:t>
            </a:r>
            <a:r>
              <a:rPr lang="fi-FI" dirty="0"/>
              <a:t> </a:t>
            </a:r>
            <a:r>
              <a:rPr lang="fi-FI" dirty="0" err="1"/>
              <a:t>creation</a:t>
            </a:r>
            <a:r>
              <a:rPr lang="fi-FI" dirty="0" smtClean="0"/>
              <a:t>. (</a:t>
            </a:r>
            <a:r>
              <a:rPr lang="fi-FI" dirty="0" err="1" smtClean="0"/>
              <a:t>similar</a:t>
            </a:r>
            <a:r>
              <a:rPr lang="fi-FI" dirty="0" smtClean="0"/>
              <a:t> to USA) </a:t>
            </a:r>
          </a:p>
          <a:p>
            <a:pPr lvl="3"/>
            <a:r>
              <a:rPr lang="fi-FI" dirty="0" err="1"/>
              <a:t>P</a:t>
            </a:r>
            <a:r>
              <a:rPr lang="fi-FI" dirty="0" err="1" smtClean="0"/>
              <a:t>rovides</a:t>
            </a:r>
            <a:r>
              <a:rPr lang="fi-FI" dirty="0" smtClean="0"/>
              <a:t> </a:t>
            </a:r>
            <a:r>
              <a:rPr lang="fi-FI" dirty="0"/>
              <a:t>for a sui </a:t>
            </a:r>
            <a:r>
              <a:rPr lang="fi-FI" dirty="0" err="1"/>
              <a:t>generis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prohibits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extraction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reutilization</a:t>
            </a:r>
            <a:r>
              <a:rPr lang="fi-FI" dirty="0"/>
              <a:t> of </a:t>
            </a:r>
            <a:r>
              <a:rPr lang="fi-FI" dirty="0" err="1"/>
              <a:t>any</a:t>
            </a:r>
            <a:r>
              <a:rPr lang="fi-FI" dirty="0"/>
              <a:t> </a:t>
            </a:r>
            <a:r>
              <a:rPr lang="fi-FI" dirty="0" err="1"/>
              <a:t>database</a:t>
            </a:r>
            <a:r>
              <a:rPr lang="fi-FI" dirty="0"/>
              <a:t> in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a </a:t>
            </a:r>
            <a:r>
              <a:rPr lang="fi-FI" dirty="0" err="1"/>
              <a:t>substantial</a:t>
            </a:r>
            <a:r>
              <a:rPr lang="fi-FI" dirty="0"/>
              <a:t> </a:t>
            </a:r>
            <a:r>
              <a:rPr lang="fi-FI" dirty="0" err="1"/>
              <a:t>investment</a:t>
            </a:r>
            <a:r>
              <a:rPr lang="fi-FI" dirty="0"/>
              <a:t> in </a:t>
            </a:r>
            <a:r>
              <a:rPr lang="fi-FI" dirty="0" err="1"/>
              <a:t>either</a:t>
            </a:r>
            <a:r>
              <a:rPr lang="fi-FI" dirty="0"/>
              <a:t> </a:t>
            </a:r>
            <a:r>
              <a:rPr lang="fi-FI" dirty="0" err="1"/>
              <a:t>obtaining</a:t>
            </a:r>
            <a:r>
              <a:rPr lang="fi-FI" dirty="0"/>
              <a:t>, </a:t>
            </a:r>
            <a:r>
              <a:rPr lang="fi-FI" dirty="0" err="1"/>
              <a:t>verification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presentation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data </a:t>
            </a:r>
            <a:r>
              <a:rPr lang="fi-FI" dirty="0" err="1"/>
              <a:t>contents</a:t>
            </a:r>
            <a:r>
              <a:rPr lang="fi-FI" dirty="0"/>
              <a:t>. </a:t>
            </a:r>
            <a:r>
              <a:rPr lang="fi-FI" dirty="0" err="1"/>
              <a:t>Under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, </a:t>
            </a:r>
            <a:r>
              <a:rPr lang="fi-FI" dirty="0" err="1"/>
              <a:t>there</a:t>
            </a:r>
            <a:r>
              <a:rPr lang="fi-FI" dirty="0"/>
              <a:t> is no </a:t>
            </a:r>
            <a:r>
              <a:rPr lang="fi-FI" dirty="0" err="1"/>
              <a:t>requirement</a:t>
            </a:r>
            <a:r>
              <a:rPr lang="fi-FI" dirty="0"/>
              <a:t> for </a:t>
            </a:r>
            <a:r>
              <a:rPr lang="fi-FI" dirty="0" err="1"/>
              <a:t>creativity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 smtClean="0"/>
              <a:t>originality</a:t>
            </a:r>
            <a:r>
              <a:rPr lang="fi-FI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4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licensing-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400" dirty="0" smtClean="0"/>
              <a:t>Domain </a:t>
            </a:r>
            <a:r>
              <a:rPr lang="en-US" sz="1400" dirty="0"/>
              <a:t>= Domain of application, i.e. what type of material this license should/can be applied to</a:t>
            </a:r>
            <a:r>
              <a:rPr lang="en-US" sz="1400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76" y="2363707"/>
            <a:ext cx="7232504" cy="4040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04212"/>
            <a:ext cx="20185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opendefinition.org</a:t>
            </a:r>
            <a:r>
              <a:rPr lang="en-US" sz="1000" dirty="0" smtClean="0"/>
              <a:t>/licenses/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1" y="2493288"/>
            <a:ext cx="1790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licenses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Against DRM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Creative Commons </a:t>
            </a:r>
            <a:r>
              <a:rPr lang="en-US" dirty="0" smtClean="0"/>
              <a:t>Attribution versions </a:t>
            </a:r>
            <a:r>
              <a:rPr lang="en-US" dirty="0"/>
              <a:t>1.0-3.0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Creative Commons </a:t>
            </a:r>
            <a:r>
              <a:rPr lang="en-US" dirty="0" smtClean="0"/>
              <a:t>Attribution-Share Alike versions </a:t>
            </a:r>
            <a:r>
              <a:rPr lang="en-US" dirty="0"/>
              <a:t>1.0-3.0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Data </a:t>
            </a:r>
            <a:r>
              <a:rPr lang="en-US" dirty="0" smtClean="0"/>
              <a:t>license </a:t>
            </a:r>
            <a:r>
              <a:rPr lang="en-US" dirty="0"/>
              <a:t>Germany – attribution – version 2.0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Data </a:t>
            </a:r>
            <a:r>
              <a:rPr lang="en-US" dirty="0" smtClean="0"/>
              <a:t>license </a:t>
            </a:r>
            <a:r>
              <a:rPr lang="en-US" dirty="0"/>
              <a:t>Germany – Zero – version 2.0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Design Science License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EFF Open Audio License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Free Art License (FAL)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GNU Free Documentation License (GNU FDL)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MirOS</a:t>
            </a:r>
            <a:r>
              <a:rPr lang="en-US" dirty="0"/>
              <a:t> License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Open Government </a:t>
            </a:r>
            <a:r>
              <a:rPr lang="en-US" dirty="0" smtClean="0"/>
              <a:t>License </a:t>
            </a:r>
            <a:r>
              <a:rPr lang="en-US" dirty="0"/>
              <a:t>Canada 2.0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Open Government </a:t>
            </a:r>
            <a:r>
              <a:rPr lang="en-US" dirty="0" err="1" smtClean="0"/>
              <a:t>Licesnse</a:t>
            </a:r>
            <a:r>
              <a:rPr lang="en-US" dirty="0" smtClean="0"/>
              <a:t> </a:t>
            </a:r>
            <a:r>
              <a:rPr lang="en-US" dirty="0"/>
              <a:t>United Kingdom 2.0and 3.0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Talis</a:t>
            </a:r>
            <a:r>
              <a:rPr lang="en-US" dirty="0"/>
              <a:t> Community License</a:t>
            </a:r>
          </a:p>
        </p:txBody>
      </p:sp>
    </p:spTree>
    <p:extLst>
      <p:ext uri="{BB962C8B-B14F-4D97-AF65-F5344CB8AC3E}">
        <p14:creationId xmlns:p14="http://schemas.microsoft.com/office/powerpoint/2010/main" val="133285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12192000" cy="49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9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Citation Advantage for Open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“In </a:t>
            </a:r>
            <a:r>
              <a:rPr lang="en-US" dirty="0"/>
              <a:t>a multivariate regression on 10,555 studies that created gene expression microarray data, we found that studies that made data available in a public repository received 9% (95% confidence interval: 5% to 13%) more citations than similar studies for which the data was not made available. 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i="1" dirty="0" err="1" smtClean="0"/>
              <a:t>Piwowar</a:t>
            </a:r>
            <a:r>
              <a:rPr lang="en-US" i="1" dirty="0"/>
              <a:t>, Heather A., and Todd J. Vision. "Data reuse and the open data citation advantage." </a:t>
            </a:r>
            <a:r>
              <a:rPr lang="en-US" i="1" dirty="0" err="1"/>
              <a:t>PeerJ</a:t>
            </a:r>
            <a:r>
              <a:rPr lang="en-US" i="1" dirty="0"/>
              <a:t> 1 (2013): e175.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73956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5584</TotalTime>
  <Words>2282</Words>
  <Application>Microsoft Macintosh PowerPoint</Application>
  <PresentationFormat>Widescreen</PresentationFormat>
  <Paragraphs>279</Paragraphs>
  <Slides>46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 Light</vt:lpstr>
      <vt:lpstr>Georgia</vt:lpstr>
      <vt:lpstr>Arial</vt:lpstr>
      <vt:lpstr>Calibri</vt:lpstr>
      <vt:lpstr>ＭＳ Ｐゴシック</vt:lpstr>
      <vt:lpstr>Office Theme</vt:lpstr>
      <vt:lpstr>Open Data + Data Publishing</vt:lpstr>
      <vt:lpstr>Overview </vt:lpstr>
      <vt:lpstr>Open Data</vt:lpstr>
      <vt:lpstr>Why do we care? </vt:lpstr>
      <vt:lpstr>Data Licensing…</vt:lpstr>
      <vt:lpstr>Data licensing- In practice</vt:lpstr>
      <vt:lpstr>Other licenses</vt:lpstr>
      <vt:lpstr>PowerPoint Presentation</vt:lpstr>
      <vt:lpstr>The Citation Advantage for Open Data</vt:lpstr>
      <vt:lpstr>But… </vt:lpstr>
      <vt:lpstr>PowerPoint Presentation</vt:lpstr>
      <vt:lpstr>PowerPoint Presentation</vt:lpstr>
      <vt:lpstr>Short Case Study: Open Data in Sensitive Context</vt:lpstr>
      <vt:lpstr>Short Case Study</vt:lpstr>
      <vt:lpstr>Quantitative Research: Matrix Data</vt:lpstr>
      <vt:lpstr>Qualitative Research: Granular Data</vt:lpstr>
      <vt:lpstr>Three step data deposit process</vt:lpstr>
      <vt:lpstr>Up Front Checks: Data Sharing and Ethical Concerns</vt:lpstr>
      <vt:lpstr>Sample QDR catalogue record metadata:  Role-based permissions </vt:lpstr>
      <vt:lpstr>Publishing Sensitive Data:  Quantitative vs. Qualitative Techniques</vt:lpstr>
      <vt:lpstr>Data destruction </vt:lpstr>
      <vt:lpstr>Data Publication</vt:lpstr>
      <vt:lpstr>Data Publication Pyramid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Identifiers + Attribution</vt:lpstr>
      <vt:lpstr>Identifiers are everywhere</vt:lpstr>
      <vt:lpstr>Why IDs matter for data driven scholarship?</vt:lpstr>
      <vt:lpstr>How do identifiers help with attribution?</vt:lpstr>
      <vt:lpstr>Qualities of an ID for data curation</vt:lpstr>
      <vt:lpstr>Values of different ID schemes</vt:lpstr>
      <vt:lpstr>Evaluating different ID schemas</vt:lpstr>
      <vt:lpstr>What is a DOI ? </vt:lpstr>
      <vt:lpstr>An ID alone isn’t enough</vt:lpstr>
      <vt:lpstr>Finally: Data objects “version” differently</vt:lpstr>
      <vt:lpstr>PowerPoint Presentation</vt:lpstr>
      <vt:lpstr>DOI services differ</vt:lpstr>
      <vt:lpstr>Tracking published data use</vt:lpstr>
      <vt:lpstr>How do we measure, evaluate, or track data use? </vt:lpstr>
      <vt:lpstr>Coverage (poor)</vt:lpstr>
      <vt:lpstr>How do we measure, evaluate, or track data use? 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</dc:title>
  <dc:creator>Nicholas Weber</dc:creator>
  <cp:lastModifiedBy>Nicholas Weber</cp:lastModifiedBy>
  <cp:revision>21</cp:revision>
  <dcterms:created xsi:type="dcterms:W3CDTF">2016-11-21T05:10:25Z</dcterms:created>
  <dcterms:modified xsi:type="dcterms:W3CDTF">2016-11-30T01:53:51Z</dcterms:modified>
</cp:coreProperties>
</file>